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89" r:id="rId5"/>
    <p:sldId id="352" r:id="rId6"/>
    <p:sldId id="353" r:id="rId7"/>
  </p:sldIdLst>
  <p:sldSz cx="9144000" cy="6858000" type="screen4x3"/>
  <p:notesSz cx="6797675" cy="9926638"/>
  <p:defaultTextStyle>
    <a:defPPr>
      <a:defRPr lang="fr-FR"/>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509"/>
    <a:srgbClr val="E1801F"/>
    <a:srgbClr val="0019B0"/>
    <a:srgbClr val="FF5050"/>
    <a:srgbClr val="0066FF"/>
    <a:srgbClr val="99FF99"/>
    <a:srgbClr val="14286B"/>
    <a:srgbClr val="258B5D"/>
    <a:srgbClr val="B3860A"/>
    <a:srgbClr val="B3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5750" autoAdjust="0"/>
  </p:normalViewPr>
  <p:slideViewPr>
    <p:cSldViewPr>
      <p:cViewPr varScale="1">
        <p:scale>
          <a:sx n="109" d="100"/>
          <a:sy n="109" d="100"/>
        </p:scale>
        <p:origin x="2022" y="10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96"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862" cy="495793"/>
          </a:xfrm>
          <a:prstGeom prst="rect">
            <a:avLst/>
          </a:prstGeom>
        </p:spPr>
        <p:txBody>
          <a:bodyPr vert="horz" lIns="88221" tIns="44111" rIns="88221" bIns="44111" rtlCol="0"/>
          <a:lstStyle>
            <a:lvl1pPr algn="l">
              <a:defRPr sz="1200"/>
            </a:lvl1pPr>
          </a:lstStyle>
          <a:p>
            <a:endParaRPr lang="fr-FR"/>
          </a:p>
        </p:txBody>
      </p:sp>
      <p:sp>
        <p:nvSpPr>
          <p:cNvPr id="3" name="Espace réservé de la date 2"/>
          <p:cNvSpPr>
            <a:spLocks noGrp="1"/>
          </p:cNvSpPr>
          <p:nvPr>
            <p:ph type="dt" sz="quarter" idx="1"/>
          </p:nvPr>
        </p:nvSpPr>
        <p:spPr>
          <a:xfrm>
            <a:off x="3850294" y="0"/>
            <a:ext cx="2945862" cy="495793"/>
          </a:xfrm>
          <a:prstGeom prst="rect">
            <a:avLst/>
          </a:prstGeom>
        </p:spPr>
        <p:txBody>
          <a:bodyPr vert="horz" lIns="88221" tIns="44111" rIns="88221" bIns="44111" rtlCol="0"/>
          <a:lstStyle>
            <a:lvl1pPr algn="r">
              <a:defRPr sz="1200"/>
            </a:lvl1pPr>
          </a:lstStyle>
          <a:p>
            <a:fld id="{219DDAE5-824D-4DDC-9FF4-60BD1B00178A}" type="datetimeFigureOut">
              <a:rPr lang="fr-FR" smtClean="0"/>
              <a:pPr/>
              <a:t>30/09/2019</a:t>
            </a:fld>
            <a:endParaRPr lang="fr-FR"/>
          </a:p>
        </p:txBody>
      </p:sp>
      <p:sp>
        <p:nvSpPr>
          <p:cNvPr id="4" name="Espace réservé du pied de page 3"/>
          <p:cNvSpPr>
            <a:spLocks noGrp="1"/>
          </p:cNvSpPr>
          <p:nvPr>
            <p:ph type="ftr" sz="quarter" idx="2"/>
          </p:nvPr>
        </p:nvSpPr>
        <p:spPr>
          <a:xfrm>
            <a:off x="0" y="9429305"/>
            <a:ext cx="2945862" cy="495793"/>
          </a:xfrm>
          <a:prstGeom prst="rect">
            <a:avLst/>
          </a:prstGeom>
        </p:spPr>
        <p:txBody>
          <a:bodyPr vert="horz" lIns="88221" tIns="44111" rIns="88221" bIns="44111"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294" y="9429305"/>
            <a:ext cx="2945862" cy="495793"/>
          </a:xfrm>
          <a:prstGeom prst="rect">
            <a:avLst/>
          </a:prstGeom>
        </p:spPr>
        <p:txBody>
          <a:bodyPr vert="horz" lIns="88221" tIns="44111" rIns="88221" bIns="44111" rtlCol="0" anchor="b"/>
          <a:lstStyle>
            <a:lvl1pPr algn="r">
              <a:defRPr sz="1200"/>
            </a:lvl1pPr>
          </a:lstStyle>
          <a:p>
            <a:fld id="{BDA80A8E-7AAD-4567-BA90-EF029D3ECBA3}" type="slidenum">
              <a:rPr lang="fr-FR" smtClean="0"/>
              <a:pPr/>
              <a:t>‹N°›</a:t>
            </a:fld>
            <a:endParaRPr lang="fr-FR"/>
          </a:p>
        </p:txBody>
      </p:sp>
    </p:spTree>
    <p:extLst>
      <p:ext uri="{BB962C8B-B14F-4D97-AF65-F5344CB8AC3E}">
        <p14:creationId xmlns:p14="http://schemas.microsoft.com/office/powerpoint/2010/main" val="28966379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defRPr sz="1300"/>
            </a:lvl1pPr>
          </a:lstStyle>
          <a:p>
            <a:pPr>
              <a:defRPr/>
            </a:pPr>
            <a:endParaRPr lang="fr-FR"/>
          </a:p>
        </p:txBody>
      </p:sp>
      <p:sp>
        <p:nvSpPr>
          <p:cNvPr id="5123" name="Rectangle 3"/>
          <p:cNvSpPr>
            <a:spLocks noGrp="1" noChangeArrowheads="1"/>
          </p:cNvSpPr>
          <p:nvPr>
            <p:ph type="dt" idx="1"/>
          </p:nvPr>
        </p:nvSpPr>
        <p:spPr bwMode="auto">
          <a:xfrm>
            <a:off x="3851814" y="0"/>
            <a:ext cx="2945862" cy="495793"/>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lvl1pPr algn="r">
              <a:defRPr sz="13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05952" y="4714653"/>
            <a:ext cx="4985772" cy="4466756"/>
          </a:xfrm>
          <a:prstGeom prst="rect">
            <a:avLst/>
          </a:prstGeom>
          <a:noFill/>
          <a:ln w="9525">
            <a:noFill/>
            <a:miter lim="800000"/>
            <a:headEnd/>
            <a:tailEnd/>
          </a:ln>
          <a:effectLst/>
        </p:spPr>
        <p:txBody>
          <a:bodyPr vert="horz" wrap="square" lIns="95562" tIns="47781" rIns="95562" bIns="47781"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defRPr sz="1300"/>
            </a:lvl1pPr>
          </a:lstStyle>
          <a:p>
            <a:pPr>
              <a:defRPr/>
            </a:pPr>
            <a:endParaRPr lang="fr-FR"/>
          </a:p>
        </p:txBody>
      </p:sp>
      <p:sp>
        <p:nvSpPr>
          <p:cNvPr id="5127" name="Rectangle 7"/>
          <p:cNvSpPr>
            <a:spLocks noGrp="1" noChangeArrowheads="1"/>
          </p:cNvSpPr>
          <p:nvPr>
            <p:ph type="sldNum" sz="quarter" idx="5"/>
          </p:nvPr>
        </p:nvSpPr>
        <p:spPr bwMode="auto">
          <a:xfrm>
            <a:off x="3851814" y="9430845"/>
            <a:ext cx="2945862" cy="495793"/>
          </a:xfrm>
          <a:prstGeom prst="rect">
            <a:avLst/>
          </a:prstGeom>
          <a:noFill/>
          <a:ln w="9525">
            <a:noFill/>
            <a:miter lim="800000"/>
            <a:headEnd/>
            <a:tailEnd/>
          </a:ln>
          <a:effectLst/>
        </p:spPr>
        <p:txBody>
          <a:bodyPr vert="horz" wrap="square" lIns="95562" tIns="47781" rIns="95562" bIns="47781" numCol="1" anchor="b" anchorCtr="0" compatLnSpc="1">
            <a:prstTxWarp prst="textNoShape">
              <a:avLst/>
            </a:prstTxWarp>
          </a:bodyPr>
          <a:lstStyle>
            <a:lvl1pPr algn="r">
              <a:defRPr sz="1300"/>
            </a:lvl1pPr>
          </a:lstStyle>
          <a:p>
            <a:pPr>
              <a:defRPr/>
            </a:pPr>
            <a:fld id="{49C98692-3950-4244-8394-C3B596C931BD}" type="slidenum">
              <a:rPr lang="fr-FR"/>
              <a:pPr>
                <a:defRPr/>
              </a:pPr>
              <a:t>‹N°›</a:t>
            </a:fld>
            <a:endParaRPr lang="fr-FR"/>
          </a:p>
        </p:txBody>
      </p:sp>
    </p:spTree>
    <p:extLst>
      <p:ext uri="{BB962C8B-B14F-4D97-AF65-F5344CB8AC3E}">
        <p14:creationId xmlns:p14="http://schemas.microsoft.com/office/powerpoint/2010/main" val="31261863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A0FD804-94F2-4F6F-8B46-E92D5FE459DB}" type="slidenum">
              <a:rPr lang="fr-FR" smtClean="0"/>
              <a:pPr/>
              <a:t>1</a:t>
            </a:fld>
            <a:endParaRPr lang="fr-F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7355446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3175" y="0"/>
            <a:ext cx="9140825"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2.png"/><Relationship Id="rId1" Type="http://schemas.openxmlformats.org/officeDocument/2006/relationships/slideLayout" Target="../slideLayouts/slideLayout7.xml"/><Relationship Id="rId4" Type="http://schemas.openxmlformats.org/officeDocument/2006/relationships/image" Target="../media/image1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srcRect/>
          <a:stretch>
            <a:fillRect/>
          </a:stretch>
        </p:blipFill>
        <p:spPr bwMode="auto">
          <a:xfrm>
            <a:off x="3175" y="3175"/>
            <a:ext cx="9140825" cy="6854825"/>
          </a:xfrm>
          <a:prstGeom prst="rect">
            <a:avLst/>
          </a:prstGeom>
          <a:noFill/>
          <a:ln w="9525">
            <a:noFill/>
            <a:miter lim="800000"/>
            <a:headEnd/>
            <a:tailEnd/>
          </a:ln>
        </p:spPr>
      </p:pic>
      <p:sp>
        <p:nvSpPr>
          <p:cNvPr id="2051" name="Text Box 4"/>
          <p:cNvSpPr txBox="1">
            <a:spLocks noChangeArrowheads="1"/>
          </p:cNvSpPr>
          <p:nvPr/>
        </p:nvSpPr>
        <p:spPr bwMode="auto">
          <a:xfrm>
            <a:off x="1547664" y="2060848"/>
            <a:ext cx="6400800" cy="1569660"/>
          </a:xfrm>
          <a:prstGeom prst="rect">
            <a:avLst/>
          </a:prstGeom>
          <a:noFill/>
          <a:ln w="57150">
            <a:solidFill>
              <a:schemeClr val="bg1"/>
            </a:solidFill>
            <a:miter lim="800000"/>
            <a:headEnd/>
            <a:tailEnd/>
          </a:ln>
        </p:spPr>
        <p:txBody>
          <a:bodyPr>
            <a:spAutoFit/>
          </a:bodyPr>
          <a:lstStyle/>
          <a:p>
            <a:pPr algn="ctr">
              <a:spcBef>
                <a:spcPct val="50000"/>
              </a:spcBef>
            </a:pPr>
            <a:r>
              <a:rPr lang="fr-FR" sz="4800" dirty="0">
                <a:solidFill>
                  <a:schemeClr val="bg1"/>
                </a:solidFill>
                <a:latin typeface="Arial" charset="0"/>
              </a:rPr>
              <a:t>PROGRAMME EDUCATIF FEDERAL</a:t>
            </a:r>
            <a:r>
              <a:rPr lang="fr-FR" sz="4000" dirty="0">
                <a:solidFill>
                  <a:schemeClr val="bg1"/>
                </a:solidFill>
                <a:latin typeface="Arial" charset="0"/>
              </a:rPr>
              <a:t> </a:t>
            </a:r>
          </a:p>
        </p:txBody>
      </p:sp>
      <p:sp>
        <p:nvSpPr>
          <p:cNvPr id="2052" name="Text Box 5"/>
          <p:cNvSpPr txBox="1">
            <a:spLocks noChangeArrowheads="1"/>
          </p:cNvSpPr>
          <p:nvPr/>
        </p:nvSpPr>
        <p:spPr bwMode="auto">
          <a:xfrm>
            <a:off x="611188" y="4365625"/>
            <a:ext cx="8001000" cy="609600"/>
          </a:xfrm>
          <a:prstGeom prst="rect">
            <a:avLst/>
          </a:prstGeom>
          <a:noFill/>
          <a:ln w="9525">
            <a:noFill/>
            <a:miter lim="800000"/>
            <a:headEnd/>
            <a:tailEnd/>
          </a:ln>
        </p:spPr>
        <p:txBody>
          <a:bodyPr wrap="none" anchor="ctr"/>
          <a:lstStyle/>
          <a:p>
            <a:pPr algn="ctr"/>
            <a:endParaRPr lang="fr-FR" sz="2800">
              <a:solidFill>
                <a:schemeClr val="bg1"/>
              </a:solidFill>
              <a:latin typeface="Arial" charset="0"/>
            </a:endParaRPr>
          </a:p>
        </p:txBody>
      </p:sp>
      <p:sp>
        <p:nvSpPr>
          <p:cNvPr id="15" name="Rectangle 14"/>
          <p:cNvSpPr/>
          <p:nvPr/>
        </p:nvSpPr>
        <p:spPr bwMode="auto">
          <a:xfrm>
            <a:off x="3203848" y="3861048"/>
            <a:ext cx="2868329" cy="13375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a:ln>
                  <a:noFill/>
                </a:ln>
                <a:solidFill>
                  <a:schemeClr val="accent6">
                    <a:lumMod val="75000"/>
                  </a:schemeClr>
                </a:solidFill>
                <a:effectLst/>
                <a:latin typeface="Arial" pitchFamily="34" charset="0"/>
                <a:cs typeface="Arial" pitchFamily="34" charset="0"/>
              </a:rPr>
              <a:t>FICHE « ACTION »</a:t>
            </a:r>
          </a:p>
        </p:txBody>
      </p:sp>
      <p:pic>
        <p:nvPicPr>
          <p:cNvPr id="3075" name="Picture 3"/>
          <p:cNvPicPr>
            <a:picLocks noChangeAspect="1" noChangeArrowheads="1"/>
          </p:cNvPicPr>
          <p:nvPr/>
        </p:nvPicPr>
        <p:blipFill>
          <a:blip r:embed="rId4" cstate="print"/>
          <a:srcRect/>
          <a:stretch>
            <a:fillRect/>
          </a:stretch>
        </p:blipFill>
        <p:spPr bwMode="auto">
          <a:xfrm>
            <a:off x="0" y="6165305"/>
            <a:ext cx="1675878" cy="69269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19672" y="6165305"/>
            <a:ext cx="1548707" cy="692695"/>
          </a:xfrm>
          <a:prstGeom prst="rect">
            <a:avLst/>
          </a:prstGeom>
          <a:noFill/>
          <a:ln w="9525">
            <a:noFill/>
            <a:miter lim="800000"/>
            <a:headEnd/>
            <a:tailEnd/>
          </a:ln>
        </p:spPr>
      </p:pic>
      <p:pic>
        <p:nvPicPr>
          <p:cNvPr id="307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307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307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8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pic>
        <p:nvPicPr>
          <p:cNvPr id="12" name="Image 11" descr="E:\Doc District\logo district.jpg"/>
          <p:cNvPicPr/>
          <p:nvPr/>
        </p:nvPicPr>
        <p:blipFill>
          <a:blip r:embed="rId10" cstate="print">
            <a:extLst>
              <a:ext uri="{28A0092B-C50C-407E-A947-70E740481C1C}">
                <a14:useLocalDpi xmlns:a14="http://schemas.microsoft.com/office/drawing/2010/main" val="0"/>
              </a:ext>
            </a:extLst>
          </a:blip>
          <a:srcRect b="22563"/>
          <a:stretch>
            <a:fillRect/>
          </a:stretch>
        </p:blipFill>
        <p:spPr bwMode="auto">
          <a:xfrm>
            <a:off x="1835697" y="3891737"/>
            <a:ext cx="1067702" cy="130683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3" name="Picture 2"/>
          <p:cNvPicPr>
            <a:picLocks noChangeAspect="1" noChangeArrowheads="1"/>
          </p:cNvPicPr>
          <p:nvPr/>
        </p:nvPicPr>
        <p:blipFill>
          <a:blip r:embed="rId2"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25" name="Rectangle 24"/>
          <p:cNvSpPr/>
          <p:nvPr/>
        </p:nvSpPr>
        <p:spPr bwMode="auto">
          <a:xfrm>
            <a:off x="1331640" y="3140968"/>
            <a:ext cx="7344816" cy="3600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kumimoji="0" lang="fr-FR" sz="800" b="0" i="0" u="none" strike="noStrike" cap="none" normalizeH="0" baseline="0" dirty="0">
                <a:ln>
                  <a:noFill/>
                </a:ln>
                <a:solidFill>
                  <a:schemeClr val="tx1"/>
                </a:solidFill>
                <a:effectLst/>
                <a:latin typeface="Times" pitchFamily="18" charset="0"/>
              </a:rPr>
              <a:t>Le 28/09/2019 – de 13h30 à 17h30					Stade de Rocheservière</a:t>
            </a:r>
          </a:p>
          <a:p>
            <a:pPr marL="0" marR="0" indent="0" algn="ctr" defTabSz="914400" rtl="0" eaLnBrk="0" fontAlgn="base" latinLnBrk="0" hangingPunct="0">
              <a:lnSpc>
                <a:spcPct val="100000"/>
              </a:lnSpc>
              <a:spcBef>
                <a:spcPct val="0"/>
              </a:spcBef>
              <a:spcAft>
                <a:spcPct val="0"/>
              </a:spcAft>
              <a:buClrTx/>
              <a:buSzTx/>
              <a:buFontTx/>
              <a:buNone/>
              <a:tabLst/>
            </a:pPr>
            <a:r>
              <a:rPr kumimoji="0" lang="fr-FR" sz="800" b="1" i="0" u="none" strike="noStrike" cap="none" normalizeH="0" baseline="0" dirty="0" err="1">
                <a:ln>
                  <a:noFill/>
                </a:ln>
                <a:solidFill>
                  <a:schemeClr val="tx1"/>
                </a:solidFill>
                <a:effectLst/>
                <a:latin typeface="Times" pitchFamily="18" charset="0"/>
              </a:rPr>
              <a:t>INTER-CLUBS</a:t>
            </a:r>
            <a:r>
              <a:rPr kumimoji="0" lang="fr-FR" sz="800" b="1" i="0" u="none" strike="noStrike" cap="none" normalizeH="0" baseline="0" dirty="0">
                <a:ln>
                  <a:noFill/>
                </a:ln>
                <a:solidFill>
                  <a:schemeClr val="tx1"/>
                </a:solidFill>
                <a:effectLst/>
                <a:latin typeface="Times" pitchFamily="18" charset="0"/>
              </a:rPr>
              <a:t> U10/U11/U11F : FC </a:t>
            </a:r>
            <a:r>
              <a:rPr kumimoji="0" lang="fr-FR" sz="800" b="1" i="0" u="none" strike="noStrike" cap="none" normalizeH="0" baseline="0" dirty="0" err="1">
                <a:ln>
                  <a:noFill/>
                </a:ln>
                <a:solidFill>
                  <a:schemeClr val="tx1"/>
                </a:solidFill>
                <a:effectLst/>
                <a:latin typeface="Times" pitchFamily="18" charset="0"/>
              </a:rPr>
              <a:t>BOUAINE</a:t>
            </a:r>
            <a:r>
              <a:rPr kumimoji="0" lang="fr-FR" sz="800" b="1" i="0" u="none" strike="noStrike" cap="none" normalizeH="0" baseline="0" dirty="0">
                <a:ln>
                  <a:noFill/>
                </a:ln>
                <a:solidFill>
                  <a:schemeClr val="tx1"/>
                </a:solidFill>
                <a:effectLst/>
                <a:latin typeface="Times" pitchFamily="18" charset="0"/>
              </a:rPr>
              <a:t> ROCHESERVIERE vs FC ESSARTS BOULOGNE </a:t>
            </a:r>
            <a:r>
              <a:rPr kumimoji="0" lang="fr-FR" sz="800" b="1" i="0" u="none" strike="noStrike" cap="none" normalizeH="0" baseline="0" dirty="0" err="1">
                <a:ln>
                  <a:noFill/>
                </a:ln>
                <a:solidFill>
                  <a:schemeClr val="tx1"/>
                </a:solidFill>
                <a:effectLst/>
                <a:latin typeface="Times" pitchFamily="18" charset="0"/>
              </a:rPr>
              <a:t>MERLATIERE</a:t>
            </a:r>
            <a:endParaRPr kumimoji="0" lang="fr-FR" sz="800" b="1" i="0" u="none" strike="noStrike" cap="none" normalizeH="0" baseline="0" dirty="0">
              <a:ln>
                <a:noFill/>
              </a:ln>
              <a:solidFill>
                <a:schemeClr val="tx1"/>
              </a:solidFill>
              <a:effectLst/>
              <a:latin typeface="Times" pitchFamily="18" charset="0"/>
            </a:endParaRPr>
          </a:p>
          <a:p>
            <a:r>
              <a:rPr lang="fr-FR" sz="800" b="1" dirty="0"/>
              <a:t>- 14h15 :</a:t>
            </a:r>
            <a:r>
              <a:rPr lang="fr-FR" sz="800" dirty="0"/>
              <a:t> </a:t>
            </a:r>
            <a:r>
              <a:rPr lang="fr-FR" sz="800" b="1" dirty="0"/>
              <a:t>matchs de 3x12 minutes</a:t>
            </a:r>
            <a:endParaRPr lang="fr-FR" sz="800" dirty="0"/>
          </a:p>
          <a:p>
            <a:r>
              <a:rPr lang="fr-FR" sz="800" dirty="0"/>
              <a:t>terrain 1 : FCBR A vs </a:t>
            </a:r>
            <a:r>
              <a:rPr lang="fr-FR" sz="800" dirty="0" err="1"/>
              <a:t>FCEBM</a:t>
            </a:r>
            <a:r>
              <a:rPr lang="fr-FR" sz="800" dirty="0"/>
              <a:t> A &amp; terrain 2 : FCBR Fem vs </a:t>
            </a:r>
            <a:r>
              <a:rPr lang="fr-FR" sz="800" dirty="0" err="1"/>
              <a:t>FCEBM</a:t>
            </a:r>
            <a:r>
              <a:rPr lang="fr-FR" sz="800" dirty="0"/>
              <a:t> Fem</a:t>
            </a:r>
            <a:br>
              <a:rPr lang="fr-FR" sz="800" dirty="0"/>
            </a:br>
            <a:r>
              <a:rPr lang="fr-FR" sz="800" dirty="0"/>
              <a:t>- </a:t>
            </a:r>
            <a:r>
              <a:rPr lang="fr-FR" sz="800" b="1" dirty="0"/>
              <a:t>15h15 : PHOTO SOUVENIR AVEC TOUS LES ENFANTS </a:t>
            </a:r>
            <a:br>
              <a:rPr lang="fr-FR" sz="800" b="1" dirty="0"/>
            </a:br>
            <a:r>
              <a:rPr lang="fr-FR" sz="800" dirty="0"/>
              <a:t>- </a:t>
            </a:r>
            <a:r>
              <a:rPr lang="fr-FR" sz="800" b="1" dirty="0"/>
              <a:t>15h30 : TRIANGULAIRE à 6 équipes (B, C &amp; D de chaque club)- x3 matchs de 12 minutes / équipe</a:t>
            </a:r>
            <a:endParaRPr lang="fr-FR" sz="800" dirty="0"/>
          </a:p>
          <a:p>
            <a:r>
              <a:rPr lang="fr-FR" sz="800" b="1" u="sng" dirty="0"/>
              <a:t>fin des matchs vers 17h.</a:t>
            </a:r>
            <a:endParaRPr lang="fr-FR" sz="800" dirty="0"/>
          </a:p>
          <a:p>
            <a:r>
              <a:rPr lang="fr-FR" sz="800" dirty="0"/>
              <a:t>+ douche + goûter entre enfants et verre de l'amitié entre dirigeants</a:t>
            </a:r>
          </a:p>
          <a:p>
            <a:endParaRPr lang="fr-FR" sz="800" dirty="0"/>
          </a:p>
          <a:p>
            <a:pPr marL="228600" indent="-228600">
              <a:buAutoNum type="arabicParenR"/>
            </a:pPr>
            <a:r>
              <a:rPr lang="fr-FR" sz="800" dirty="0"/>
              <a:t>Accueil de club adverse, les enfants et les dirigeants des 2 clubs devant se dire « bonjour » et se serrer la main, présentation des responsables du plateau de l’après-midi &amp; guidage vers les vestiaires.</a:t>
            </a:r>
          </a:p>
          <a:p>
            <a:pPr marL="228600" indent="-228600">
              <a:buAutoNum type="arabicParenR"/>
            </a:pPr>
            <a:r>
              <a:rPr lang="fr-FR" sz="800" dirty="0"/>
              <a:t>Don à chaque équipes des chasubles de dirigeants et d’arbitres assistants ainsi que du drapeau de touche, don des tickets de consommation après le plateau échange entre dirigeants pour partage des consignes de l’après-midi &amp; remplissage de la feuille de match </a:t>
            </a:r>
            <a:r>
              <a:rPr lang="fr-FR" sz="800" dirty="0" err="1"/>
              <a:t>INTER-CLUBS</a:t>
            </a:r>
            <a:r>
              <a:rPr lang="fr-FR" sz="800" dirty="0"/>
              <a:t>.</a:t>
            </a:r>
          </a:p>
          <a:p>
            <a:pPr marL="228600" indent="-228600">
              <a:buAutoNum type="arabicParenR"/>
            </a:pPr>
            <a:r>
              <a:rPr lang="fr-FR" sz="800" dirty="0"/>
              <a:t>Après la préparation des enfants, guidage vers le terrain B désigné au foot à 8.</a:t>
            </a:r>
          </a:p>
          <a:p>
            <a:pPr marL="228600" indent="-228600">
              <a:buAutoNum type="arabicParenR"/>
            </a:pPr>
            <a:r>
              <a:rPr lang="fr-FR" sz="800" dirty="0"/>
              <a:t>Désignation d’un capitaine / équipe lors de l’échauffement (pour lecture de la charte du fair-play, le protocole et l’échange de fanion).</a:t>
            </a:r>
          </a:p>
          <a:p>
            <a:pPr marL="228600" indent="-228600">
              <a:buAutoNum type="arabicParenR"/>
            </a:pPr>
            <a:r>
              <a:rPr lang="fr-FR" sz="800" dirty="0"/>
              <a:t>Lecture des règles de fair-play principales (adversaires, arbitres, éducateurs, coéquipiers).</a:t>
            </a:r>
          </a:p>
          <a:p>
            <a:pPr marL="228600" indent="-228600">
              <a:buAutoNum type="arabicParenR"/>
            </a:pPr>
            <a:r>
              <a:rPr lang="fr-FR" sz="800" dirty="0"/>
              <a:t>Protocole avant-match avec entrée des joueurs, serrage de main, « chifoumi » pour l’engagement et échange de fanions entre les 2 capitaines (en présence des dirigeants).</a:t>
            </a:r>
          </a:p>
          <a:p>
            <a:pPr marL="228600" indent="-228600">
              <a:buAutoNum type="arabicParenR"/>
            </a:pPr>
            <a:r>
              <a:rPr lang="fr-FR" sz="800" dirty="0"/>
              <a:t>Début du match avec application des consignes données (« je donne une poignée de main en m’excusant suite à un contact physique », « je sors le ballon lorsqu’un enfant est blessé », « je ne prononce pas de mots grossiers », « je reste respectueux avec mon adversaire quelque soit le résultat du match ou son contexte »…</a:t>
            </a:r>
          </a:p>
          <a:p>
            <a:pPr marL="228600" indent="-228600">
              <a:buAutoNum type="arabicParenR"/>
            </a:pPr>
            <a:r>
              <a:rPr lang="fr-FR" sz="800" dirty="0"/>
              <a:t>Les dirigeants appliquent, avec l’aide des arbitres, la règle : « si l’un des enfants ne respectent pas les règles (citées ci-dessus) : je m’engage à sortir mon joueur, même s’il est le meilleur, pendant 5 minutes afin de le sanctionner et de lui expliquer ce qu’il a fait de mal ou ce qu’il a oublié de faire.</a:t>
            </a:r>
          </a:p>
          <a:p>
            <a:pPr marL="228600" indent="-228600">
              <a:buAutoNum type="arabicParenR"/>
            </a:pPr>
            <a:r>
              <a:rPr lang="fr-FR" sz="800" dirty="0"/>
              <a:t>A la fin du match : protocole en serrant la main et en félicitant l’adversaire, des dirigeants et des arbitres; applaudir également les parents supporters pour leur état d’esprit.</a:t>
            </a:r>
          </a:p>
          <a:p>
            <a:r>
              <a:rPr lang="fr-FR" sz="800" dirty="0"/>
              <a:t>10)   Après la douche : partage du goûter dans le club-house les 2 clubs mélangés et verre de l’amitié entre dirigeants afin de débriefer l’après-midi et les matchs.</a:t>
            </a:r>
          </a:p>
          <a:p>
            <a:endParaRPr lang="fr-FR" sz="800" dirty="0"/>
          </a:p>
          <a:p>
            <a:r>
              <a:rPr lang="fr-FR" sz="800" dirty="0"/>
              <a:t>UNE PHOTO PANORAMIQUE SUR LE THEME A ÉTÉ EFFECTUEE SUR LE TERRAIN AVEC TOUS LES ENFANTS PRESENTS ENTRE LES 2 PLATEAUX,</a:t>
            </a:r>
          </a:p>
          <a:p>
            <a:endParaRPr lang="fr-FR" sz="800" dirty="0"/>
          </a:p>
          <a:p>
            <a:r>
              <a:rPr lang="fr-FR" sz="800" b="1" u="sng" dirty="0"/>
              <a:t>Bilan :</a:t>
            </a:r>
            <a:r>
              <a:rPr lang="fr-FR" sz="800" dirty="0"/>
              <a:t> très bon état d’esprit de tous les acteurs de cet après-midi ! FAIR-PLAY respecté, bonne humeur et qualité de jeu produit pour les 10 équipes présentes,</a:t>
            </a: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100" b="1" i="0" u="none" strike="noStrike" cap="none" normalizeH="0" baseline="0" dirty="0">
              <a:ln>
                <a:noFill/>
              </a:ln>
              <a:solidFill>
                <a:schemeClr val="tx1"/>
              </a:solidFill>
              <a:effectLst/>
              <a:latin typeface="Times" pitchFamily="18" charset="0"/>
            </a:endParaRPr>
          </a:p>
        </p:txBody>
      </p:sp>
      <p:sp>
        <p:nvSpPr>
          <p:cNvPr id="26" name="Rectangle à coins arrondis 25"/>
          <p:cNvSpPr/>
          <p:nvPr/>
        </p:nvSpPr>
        <p:spPr bwMode="auto">
          <a:xfrm>
            <a:off x="3851920" y="2924944"/>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Résumé de l’action</a:t>
            </a:r>
            <a:endParaRPr kumimoji="0" lang="fr-FR" sz="1800" b="1" i="0" u="none" strike="noStrike" cap="none" normalizeH="0" baseline="0" dirty="0">
              <a:ln>
                <a:noFill/>
              </a:ln>
              <a:solidFill>
                <a:schemeClr val="tx1"/>
              </a:solidFill>
              <a:effectLst/>
              <a:latin typeface="Times" pitchFamily="18" charset="0"/>
            </a:endParaRPr>
          </a:p>
        </p:txBody>
      </p:sp>
      <p:sp>
        <p:nvSpPr>
          <p:cNvPr id="33" name="Rectangle 32"/>
          <p:cNvSpPr/>
          <p:nvPr/>
        </p:nvSpPr>
        <p:spPr bwMode="auto">
          <a:xfrm>
            <a:off x="1331640" y="2276872"/>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FAIR-PLAY</a:t>
            </a:r>
          </a:p>
        </p:txBody>
      </p:sp>
      <p:sp>
        <p:nvSpPr>
          <p:cNvPr id="34" name="Rectangle à coins arrondis 33"/>
          <p:cNvSpPr/>
          <p:nvPr/>
        </p:nvSpPr>
        <p:spPr bwMode="auto">
          <a:xfrm>
            <a:off x="1331640" y="1916832"/>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Thématique</a:t>
            </a:r>
            <a:endParaRPr kumimoji="0" lang="fr-FR" sz="1800" b="1" i="0" u="none" strike="noStrike" cap="none" normalizeH="0" baseline="0" dirty="0">
              <a:ln>
                <a:noFill/>
              </a:ln>
              <a:solidFill>
                <a:schemeClr val="tx1"/>
              </a:solidFill>
              <a:effectLst/>
              <a:latin typeface="Times" pitchFamily="18" charset="0"/>
            </a:endParaRPr>
          </a:p>
        </p:txBody>
      </p:sp>
      <p:sp>
        <p:nvSpPr>
          <p:cNvPr id="36" name="Rectangle à coins arrondis 35"/>
          <p:cNvSpPr/>
          <p:nvPr/>
        </p:nvSpPr>
        <p:spPr bwMode="auto">
          <a:xfrm>
            <a:off x="133164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Nom du club</a:t>
            </a:r>
            <a:endParaRPr kumimoji="0" lang="fr-FR" sz="1800" b="0" i="0" u="none" strike="noStrike" cap="none" normalizeH="0" baseline="0" dirty="0">
              <a:ln>
                <a:noFill/>
              </a:ln>
              <a:solidFill>
                <a:schemeClr val="tx1"/>
              </a:solidFill>
              <a:effectLst/>
              <a:latin typeface="Times" pitchFamily="18" charset="0"/>
            </a:endParaRPr>
          </a:p>
        </p:txBody>
      </p:sp>
      <p:sp>
        <p:nvSpPr>
          <p:cNvPr id="37" name="Rectangle 36"/>
          <p:cNvSpPr/>
          <p:nvPr/>
        </p:nvSpPr>
        <p:spPr bwMode="auto">
          <a:xfrm>
            <a:off x="6349393" y="1592796"/>
            <a:ext cx="2232248" cy="136815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200" dirty="0">
                <a:solidFill>
                  <a:schemeClr val="tx1"/>
                </a:solidFill>
                <a:latin typeface="Times" pitchFamily="18" charset="0"/>
              </a:rPr>
              <a:t>« </a:t>
            </a:r>
            <a:r>
              <a:rPr kumimoji="0" lang="fr-FR" sz="1200" b="0" i="0" u="none" strike="noStrike" cap="none" normalizeH="0" baseline="0" dirty="0">
                <a:ln>
                  <a:noFill/>
                </a:ln>
                <a:solidFill>
                  <a:schemeClr val="tx1"/>
                </a:solidFill>
                <a:effectLst/>
                <a:latin typeface="Times" pitchFamily="18" charset="0"/>
              </a:rPr>
              <a:t>PAS </a:t>
            </a:r>
            <a:r>
              <a:rPr lang="fr-FR" sz="1200" dirty="0">
                <a:solidFill>
                  <a:schemeClr val="tx1"/>
                </a:solidFill>
                <a:latin typeface="Times" pitchFamily="18" charset="0"/>
              </a:rPr>
              <a:t>D’ADVERSAIRE ? PAS DE MATCH ! »</a:t>
            </a: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Times" pitchFamily="18" charset="0"/>
              </a:rPr>
              <a:t>Mettre en avant via une rencontre amicale </a:t>
            </a:r>
            <a:r>
              <a:rPr kumimoji="0" lang="fr-FR" sz="1200" b="0" i="0" u="none" strike="noStrike" cap="none" normalizeH="0" baseline="0" dirty="0" err="1">
                <a:ln>
                  <a:noFill/>
                </a:ln>
                <a:solidFill>
                  <a:schemeClr val="tx1"/>
                </a:solidFill>
                <a:effectLst/>
                <a:latin typeface="Times" pitchFamily="18" charset="0"/>
              </a:rPr>
              <a:t>INTER-CLUBS</a:t>
            </a:r>
            <a:r>
              <a:rPr kumimoji="0" lang="fr-FR" sz="1200" b="0" i="0" u="none" strike="noStrike" cap="none" normalizeH="0" baseline="0" dirty="0">
                <a:ln>
                  <a:noFill/>
                </a:ln>
                <a:solidFill>
                  <a:schemeClr val="tx1"/>
                </a:solidFill>
                <a:effectLst/>
                <a:latin typeface="Times" pitchFamily="18" charset="0"/>
              </a:rPr>
              <a:t> l’importance de respecter ses adversaires.</a:t>
            </a:r>
          </a:p>
        </p:txBody>
      </p:sp>
      <p:sp>
        <p:nvSpPr>
          <p:cNvPr id="38" name="Rectangle à coins arrondis 37"/>
          <p:cNvSpPr/>
          <p:nvPr/>
        </p:nvSpPr>
        <p:spPr bwMode="auto">
          <a:xfrm>
            <a:off x="6349393" y="1232756"/>
            <a:ext cx="2232248"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Nom de l’action</a:t>
            </a:r>
            <a:endParaRPr kumimoji="0" lang="fr-FR" sz="1800" b="1" i="0" u="none" strike="noStrike" cap="none" normalizeH="0" baseline="0" dirty="0">
              <a:ln>
                <a:noFill/>
              </a:ln>
              <a:solidFill>
                <a:schemeClr val="tx1"/>
              </a:solidFill>
              <a:effectLst/>
              <a:latin typeface="Times" pitchFamily="18" charset="0"/>
            </a:endParaRPr>
          </a:p>
        </p:txBody>
      </p:sp>
      <p:sp>
        <p:nvSpPr>
          <p:cNvPr id="42" name="Rectangle à coins arrondis 41"/>
          <p:cNvSpPr/>
          <p:nvPr/>
        </p:nvSpPr>
        <p:spPr bwMode="auto">
          <a:xfrm>
            <a:off x="6444208"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Nb participants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16" name="Rectangle 15"/>
          <p:cNvSpPr/>
          <p:nvPr/>
        </p:nvSpPr>
        <p:spPr bwMode="auto">
          <a:xfrm>
            <a:off x="1331640" y="1412776"/>
            <a:ext cx="2160240" cy="36004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VENDEE</a:t>
            </a:r>
          </a:p>
        </p:txBody>
      </p:sp>
      <p:sp>
        <p:nvSpPr>
          <p:cNvPr id="17" name="Rectangle à coins arrondis 16"/>
          <p:cNvSpPr/>
          <p:nvPr/>
        </p:nvSpPr>
        <p:spPr bwMode="auto">
          <a:xfrm>
            <a:off x="1331640" y="1052736"/>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District</a:t>
            </a:r>
            <a:endParaRPr kumimoji="0" lang="fr-FR" sz="1800" b="1" i="0" u="none" strike="noStrike" cap="none" normalizeH="0" baseline="0" dirty="0">
              <a:ln>
                <a:noFill/>
              </a:ln>
              <a:solidFill>
                <a:schemeClr val="tx1"/>
              </a:solidFill>
              <a:effectLst/>
              <a:latin typeface="Times" pitchFamily="18" charset="0"/>
            </a:endParaRPr>
          </a:p>
        </p:txBody>
      </p:sp>
      <p:sp>
        <p:nvSpPr>
          <p:cNvPr id="18" name="Rectangle à coins arrondis 17"/>
          <p:cNvSpPr/>
          <p:nvPr/>
        </p:nvSpPr>
        <p:spPr bwMode="auto">
          <a:xfrm>
            <a:off x="385192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defTabSz="914400" rtl="0" eaLnBrk="0" fontAlgn="base" latinLnBrk="0" hangingPunct="0">
              <a:lnSpc>
                <a:spcPct val="100000"/>
              </a:lnSpc>
              <a:spcBef>
                <a:spcPct val="0"/>
              </a:spcBef>
              <a:spcAft>
                <a:spcPct val="0"/>
              </a:spcAft>
              <a:buClrTx/>
              <a:buSzTx/>
              <a:buFontTx/>
              <a:buNone/>
              <a:tabLst/>
            </a:pPr>
            <a:r>
              <a:rPr lang="fr-FR" sz="1400" b="1" dirty="0"/>
              <a:t>Date </a:t>
            </a:r>
            <a:endParaRPr kumimoji="0" lang="fr-FR" sz="1800" b="0" i="0" u="none" strike="noStrike" cap="none" normalizeH="0" baseline="0" dirty="0">
              <a:ln>
                <a:noFill/>
              </a:ln>
              <a:solidFill>
                <a:schemeClr val="tx1"/>
              </a:solidFill>
              <a:effectLst/>
              <a:latin typeface="Times" pitchFamily="18" charset="0"/>
            </a:endParaRPr>
          </a:p>
        </p:txBody>
      </p:sp>
      <p:sp>
        <p:nvSpPr>
          <p:cNvPr id="19" name="Rectangle à coins arrondis 18"/>
          <p:cNvSpPr/>
          <p:nvPr/>
        </p:nvSpPr>
        <p:spPr bwMode="auto">
          <a:xfrm>
            <a:off x="6444208" y="654951"/>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r>
              <a:rPr lang="fr-FR" sz="1400" b="1" dirty="0"/>
              <a:t>Catégorie</a:t>
            </a:r>
            <a:r>
              <a:rPr lang="fr-FR" sz="1400" dirty="0"/>
              <a:t>s</a:t>
            </a:r>
            <a:endParaRPr lang="fr-FR" sz="1000" dirty="0">
              <a:solidFill>
                <a:schemeClr val="tx1"/>
              </a:solidFill>
              <a:latin typeface="Times" pitchFamily="18" charset="0"/>
            </a:endParaRPr>
          </a:p>
          <a:p>
            <a:pPr marL="0" marR="0" indent="0"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sp>
        <p:nvSpPr>
          <p:cNvPr id="20" name="Rectangle 19"/>
          <p:cNvSpPr/>
          <p:nvPr/>
        </p:nvSpPr>
        <p:spPr bwMode="auto">
          <a:xfrm>
            <a:off x="1331640" y="548680"/>
            <a:ext cx="2160240" cy="41353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FC </a:t>
            </a:r>
            <a:r>
              <a:rPr lang="fr-FR" sz="1200" dirty="0" err="1">
                <a:solidFill>
                  <a:schemeClr val="tx1"/>
                </a:solidFill>
                <a:latin typeface="Times" pitchFamily="18" charset="0"/>
              </a:rPr>
              <a:t>BOUAINE</a:t>
            </a:r>
            <a:r>
              <a:rPr lang="fr-FR" sz="1200" dirty="0">
                <a:solidFill>
                  <a:schemeClr val="tx1"/>
                </a:solidFill>
                <a:latin typeface="Times" pitchFamily="18" charset="0"/>
              </a:rPr>
              <a:t> ROCHESERVIERE</a:t>
            </a:r>
          </a:p>
        </p:txBody>
      </p:sp>
      <p:sp>
        <p:nvSpPr>
          <p:cNvPr id="21" name="Rectangle 20"/>
          <p:cNvSpPr/>
          <p:nvPr/>
        </p:nvSpPr>
        <p:spPr bwMode="auto">
          <a:xfrm>
            <a:off x="4549053" y="188640"/>
            <a:ext cx="1391099"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28/09/2019</a:t>
            </a:r>
          </a:p>
        </p:txBody>
      </p:sp>
      <p:sp>
        <p:nvSpPr>
          <p:cNvPr id="22" name="Rectangle 21"/>
          <p:cNvSpPr/>
          <p:nvPr/>
        </p:nvSpPr>
        <p:spPr bwMode="auto">
          <a:xfrm>
            <a:off x="7836890" y="190623"/>
            <a:ext cx="744751"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800" b="1" dirty="0">
                <a:solidFill>
                  <a:schemeClr val="tx1"/>
                </a:solidFill>
                <a:latin typeface="Times" pitchFamily="18" charset="0"/>
              </a:rPr>
              <a:t>100 enfants / 10 équipes</a:t>
            </a:r>
          </a:p>
        </p:txBody>
      </p:sp>
      <p:sp>
        <p:nvSpPr>
          <p:cNvPr id="23" name="Rectangle 22"/>
          <p:cNvSpPr/>
          <p:nvPr/>
        </p:nvSpPr>
        <p:spPr bwMode="auto">
          <a:xfrm>
            <a:off x="7501381" y="646331"/>
            <a:ext cx="1084625" cy="360041"/>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1200" dirty="0">
                <a:solidFill>
                  <a:schemeClr val="tx1"/>
                </a:solidFill>
                <a:latin typeface="Times" pitchFamily="18" charset="0"/>
              </a:rPr>
              <a:t>U11</a:t>
            </a:r>
          </a:p>
        </p:txBody>
      </p:sp>
      <p:pic>
        <p:nvPicPr>
          <p:cNvPr id="24" name="Image 23" descr="E:\Doc District\logo district.jpg"/>
          <p:cNvPicPr/>
          <p:nvPr/>
        </p:nvPicPr>
        <p:blipFill>
          <a:blip r:embed="rId3" cstate="print">
            <a:extLst>
              <a:ext uri="{28A0092B-C50C-407E-A947-70E740481C1C}">
                <a14:useLocalDpi xmlns:a14="http://schemas.microsoft.com/office/drawing/2010/main" val="0"/>
              </a:ext>
            </a:extLst>
          </a:blip>
          <a:srcRect b="22563"/>
          <a:stretch>
            <a:fillRect/>
          </a:stretch>
        </p:blipFill>
        <p:spPr bwMode="auto">
          <a:xfrm>
            <a:off x="145611" y="962212"/>
            <a:ext cx="509373" cy="630584"/>
          </a:xfrm>
          <a:prstGeom prst="rect">
            <a:avLst/>
          </a:prstGeom>
          <a:noFill/>
          <a:ln>
            <a:noFill/>
          </a:ln>
        </p:spPr>
      </p:pic>
      <p:pic>
        <p:nvPicPr>
          <p:cNvPr id="27" name="Picture 2"/>
          <p:cNvPicPr>
            <a:picLocks noChangeAspect="1" noChangeArrowheads="1"/>
          </p:cNvPicPr>
          <p:nvPr/>
        </p:nvPicPr>
        <p:blipFill rotWithShape="1">
          <a:blip r:embed="rId4" cstate="print"/>
          <a:srcRect l="10811" t="21114" r="18919" b="12949"/>
          <a:stretch/>
        </p:blipFill>
        <p:spPr bwMode="auto">
          <a:xfrm>
            <a:off x="4118494" y="723302"/>
            <a:ext cx="1699099" cy="2027576"/>
          </a:xfrm>
          <a:prstGeom prst="rect">
            <a:avLst/>
          </a:prstGeom>
          <a:noFill/>
          <a:ln w="9525">
            <a:solidFill>
              <a:schemeClr val="tx1"/>
            </a:solidFill>
            <a:miter lim="800000"/>
            <a:headEnd/>
            <a:tailEnd/>
          </a:ln>
        </p:spPr>
      </p:pic>
      <p:sp>
        <p:nvSpPr>
          <p:cNvPr id="28" name="ZoneTexte 27"/>
          <p:cNvSpPr txBox="1"/>
          <p:nvPr/>
        </p:nvSpPr>
        <p:spPr>
          <a:xfrm>
            <a:off x="2123728" y="6528877"/>
            <a:ext cx="5760640" cy="276999"/>
          </a:xfrm>
          <a:prstGeom prst="rect">
            <a:avLst/>
          </a:prstGeom>
          <a:noFill/>
          <a:ln>
            <a:solidFill>
              <a:schemeClr val="tx1"/>
            </a:solidFill>
          </a:ln>
        </p:spPr>
        <p:txBody>
          <a:bodyPr wrap="square" rtlCol="0">
            <a:spAutoFit/>
          </a:bodyPr>
          <a:lstStyle/>
          <a:p>
            <a:pPr algn="ctr"/>
            <a:r>
              <a:rPr lang="fr-FR" sz="1200" dirty="0">
                <a:latin typeface="Segoe UI Semibold" panose="020B0702040204020203" pitchFamily="34" charset="0"/>
              </a:rPr>
              <a:t>Fiche à renvoyer sur  l’adresse email : aremaud@foot85.fff.fr</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sp>
        <p:nvSpPr>
          <p:cNvPr id="11" name="ZoneTexte 10"/>
          <p:cNvSpPr txBox="1"/>
          <p:nvPr/>
        </p:nvSpPr>
        <p:spPr>
          <a:xfrm>
            <a:off x="1367644" y="1954447"/>
            <a:ext cx="7308812" cy="403187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r>
              <a:rPr lang="fr-FR" sz="3200" b="1" dirty="0"/>
              <a:t> </a:t>
            </a:r>
          </a:p>
          <a:p>
            <a:pPr algn="ctr"/>
            <a:r>
              <a:rPr lang="fr-FR" sz="3200" b="1" dirty="0"/>
              <a:t> </a:t>
            </a:r>
          </a:p>
          <a:p>
            <a:pPr algn="ctr"/>
            <a:endParaRPr lang="fr-FR" sz="3200" b="1" dirty="0"/>
          </a:p>
          <a:p>
            <a:pPr algn="ctr"/>
            <a:endParaRPr lang="fr-FR" sz="3200" b="1" dirty="0"/>
          </a:p>
          <a:p>
            <a:pPr algn="ctr"/>
            <a:endParaRPr lang="fr-FR" sz="3200" b="1" dirty="0"/>
          </a:p>
          <a:p>
            <a:pPr algn="ctr"/>
            <a:endParaRPr lang="fr-FR" sz="3200" b="1" dirty="0"/>
          </a:p>
          <a:p>
            <a:pPr algn="ctr"/>
            <a:endParaRPr lang="fr-FR" sz="3200" b="1" dirty="0"/>
          </a:p>
          <a:p>
            <a:pPr algn="ctr"/>
            <a:endParaRPr lang="fr-FR" sz="3200" b="1" dirty="0"/>
          </a:p>
        </p:txBody>
      </p:sp>
      <p:pic>
        <p:nvPicPr>
          <p:cNvPr id="1027" name="Picture 3"/>
          <p:cNvPicPr>
            <a:picLocks noChangeAspect="1" noChangeArrowheads="1"/>
          </p:cNvPicPr>
          <p:nvPr/>
        </p:nvPicPr>
        <p:blipFill>
          <a:blip r:embed="rId2" cstate="print"/>
          <a:srcRect/>
          <a:stretch>
            <a:fillRect/>
          </a:stretch>
        </p:blipFill>
        <p:spPr bwMode="auto">
          <a:xfrm>
            <a:off x="1187624" y="116632"/>
            <a:ext cx="7704856" cy="1631341"/>
          </a:xfrm>
          <a:prstGeom prst="rect">
            <a:avLst/>
          </a:prstGeom>
          <a:ln>
            <a:noFill/>
          </a:ln>
          <a:effectLst>
            <a:softEdge rad="112500"/>
          </a:effectLst>
        </p:spPr>
      </p:pic>
      <p:pic>
        <p:nvPicPr>
          <p:cNvPr id="5" name="Image 4" descr="E:\Doc District\logo district.jpg"/>
          <p:cNvPicPr/>
          <p:nvPr/>
        </p:nvPicPr>
        <p:blipFill>
          <a:blip r:embed="rId3" cstate="print">
            <a:extLst>
              <a:ext uri="{28A0092B-C50C-407E-A947-70E740481C1C}">
                <a14:useLocalDpi xmlns:a14="http://schemas.microsoft.com/office/drawing/2010/main" val="0"/>
              </a:ext>
            </a:extLst>
          </a:blip>
          <a:srcRect b="22563"/>
          <a:stretch>
            <a:fillRect/>
          </a:stretch>
        </p:blipFill>
        <p:spPr bwMode="auto">
          <a:xfrm>
            <a:off x="145611" y="962212"/>
            <a:ext cx="509373" cy="630584"/>
          </a:xfrm>
          <a:prstGeom prst="rect">
            <a:avLst/>
          </a:prstGeom>
          <a:noFill/>
          <a:ln>
            <a:noFill/>
          </a:ln>
        </p:spPr>
      </p:pic>
      <p:sp>
        <p:nvSpPr>
          <p:cNvPr id="3" name="ZoneTexte 2"/>
          <p:cNvSpPr txBox="1"/>
          <p:nvPr/>
        </p:nvSpPr>
        <p:spPr>
          <a:xfrm>
            <a:off x="2051720" y="6237312"/>
            <a:ext cx="5760640" cy="338554"/>
          </a:xfrm>
          <a:prstGeom prst="rect">
            <a:avLst/>
          </a:prstGeom>
          <a:noFill/>
          <a:ln>
            <a:solidFill>
              <a:schemeClr val="tx1"/>
            </a:solidFill>
          </a:ln>
        </p:spPr>
        <p:txBody>
          <a:bodyPr wrap="square" rtlCol="0">
            <a:spAutoFit/>
          </a:bodyPr>
          <a:lstStyle/>
          <a:p>
            <a:r>
              <a:rPr lang="fr-FR" sz="1600" dirty="0">
                <a:latin typeface="Segoe UI Semibold" panose="020B0702040204020203" pitchFamily="34" charset="0"/>
              </a:rPr>
              <a:t>Fiche à renvoyer sur  l’adresse email : aremaud@foot85.fff.fr</a:t>
            </a:r>
          </a:p>
        </p:txBody>
      </p:sp>
      <p:pic>
        <p:nvPicPr>
          <p:cNvPr id="6" name="Image 5" descr="Une image contenant herbe, extérieur, bâtiment, grand&#10;&#10;Description générée automatiquement">
            <a:extLst>
              <a:ext uri="{FF2B5EF4-FFF2-40B4-BE49-F238E27FC236}">
                <a16:creationId xmlns:a16="http://schemas.microsoft.com/office/drawing/2014/main" id="{A51FAA90-BA11-4AD0-885B-5FB88501C81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478865" y="2463277"/>
            <a:ext cx="7086370" cy="3014211"/>
          </a:xfrm>
          <a:prstGeom prst="rect">
            <a:avLst/>
          </a:prstGeom>
        </p:spPr>
      </p:pic>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80B9579429CF4F8381AB417F9F5BDC" ma:contentTypeVersion="1" ma:contentTypeDescription="Crée un document." ma:contentTypeScope="" ma:versionID="35461d2b855241006c57675daa95dcc6">
  <xsd:schema xmlns:xsd="http://www.w3.org/2001/XMLSchema" xmlns:xs="http://www.w3.org/2001/XMLSchema" xmlns:p="http://schemas.microsoft.com/office/2006/metadata/properties" xmlns:ns1="http://schemas.microsoft.com/sharepoint/v3" targetNamespace="http://schemas.microsoft.com/office/2006/metadata/properties" ma:root="true" ma:fieldsID="d925a11e336e3fa0231ac2070ef03d4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internalName="PublishingStartDate">
      <xsd:simpleType>
        <xsd:restriction base="dms:Unknown"/>
      </xsd:simpleType>
    </xsd:element>
    <xsd:element name="PublishingExpirationDate" ma:index="9" nillable="true" ma:displayName="Date de fin de planification"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18DA4304-3A13-464C-8D02-42E8E2D4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68F919-6294-447C-A6D9-4D11662B451B}">
  <ds:schemaRefs>
    <ds:schemaRef ds:uri="http://schemas.microsoft.com/sharepoint/v3/contenttype/forms"/>
  </ds:schemaRefs>
</ds:datastoreItem>
</file>

<file path=customXml/itemProps3.xml><?xml version="1.0" encoding="utf-8"?>
<ds:datastoreItem xmlns:ds="http://schemas.openxmlformats.org/officeDocument/2006/customXml" ds:itemID="{9D44CAB8-42E6-4DB6-B19E-A388AB9B9C4C}">
  <ds:schemaRefs>
    <ds:schemaRef ds:uri="http://purl.org/dc/elements/1.1/"/>
    <ds:schemaRef ds:uri="http://purl.org/dc/terms/"/>
    <ds:schemaRef ds:uri="http://www.w3.org/XML/1998/namespace"/>
    <ds:schemaRef ds:uri="http://schemas.microsoft.com/office/infopath/2007/PartnerControls"/>
    <ds:schemaRef ds:uri="http://purl.org/dc/dcmitype/"/>
    <ds:schemaRef ds:uri="http://schemas.microsoft.com/office/2006/documentManagement/types"/>
    <ds:schemaRef ds:uri="http://schemas.microsoft.com/sharepoint/v3"/>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5721</TotalTime>
  <Words>73</Words>
  <Application>Microsoft Office PowerPoint</Application>
  <PresentationFormat>Affichage à l'écran (4:3)</PresentationFormat>
  <Paragraphs>51</Paragraphs>
  <Slides>3</Slides>
  <Notes>1</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3</vt:i4>
      </vt:variant>
    </vt:vector>
  </HeadingPairs>
  <TitlesOfParts>
    <vt:vector size="7" baseType="lpstr">
      <vt:lpstr>Arial</vt:lpstr>
      <vt:lpstr>Segoe UI Semibold</vt:lpstr>
      <vt:lpstr>Times</vt:lpstr>
      <vt:lpstr>Nouvelle présentation</vt:lpstr>
      <vt:lpstr>Présentation PowerPoint</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Alexandre HEGRON</cp:lastModifiedBy>
  <cp:revision>619</cp:revision>
  <cp:lastPrinted>2019-09-26T12:19:53Z</cp:lastPrinted>
  <dcterms:created xsi:type="dcterms:W3CDTF">2006-11-08T16:46:26Z</dcterms:created>
  <dcterms:modified xsi:type="dcterms:W3CDTF">2019-09-30T12:07:57Z</dcterms:modified>
</cp:coreProperties>
</file>